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765" r:id="rId4"/>
  </p:sldMasterIdLst>
  <p:notesMasterIdLst>
    <p:notesMasterId r:id="rId30"/>
  </p:notesMasterIdLst>
  <p:handoutMasterIdLst>
    <p:handoutMasterId r:id="rId31"/>
  </p:handoutMasterIdLst>
  <p:sldIdLst>
    <p:sldId id="281" r:id="rId5"/>
    <p:sldId id="327" r:id="rId6"/>
    <p:sldId id="340" r:id="rId7"/>
    <p:sldId id="294" r:id="rId8"/>
    <p:sldId id="328" r:id="rId9"/>
    <p:sldId id="329" r:id="rId10"/>
    <p:sldId id="325" r:id="rId11"/>
    <p:sldId id="308" r:id="rId12"/>
    <p:sldId id="313" r:id="rId13"/>
    <p:sldId id="305" r:id="rId14"/>
    <p:sldId id="326" r:id="rId15"/>
    <p:sldId id="296" r:id="rId16"/>
    <p:sldId id="314" r:id="rId17"/>
    <p:sldId id="333" r:id="rId18"/>
    <p:sldId id="338" r:id="rId19"/>
    <p:sldId id="334" r:id="rId20"/>
    <p:sldId id="290" r:id="rId21"/>
    <p:sldId id="315" r:id="rId22"/>
    <p:sldId id="341" r:id="rId23"/>
    <p:sldId id="335" r:id="rId24"/>
    <p:sldId id="336" r:id="rId25"/>
    <p:sldId id="337" r:id="rId26"/>
    <p:sldId id="339" r:id="rId27"/>
    <p:sldId id="342" r:id="rId28"/>
    <p:sldId id="266" r:id="rId2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B5C"/>
    <a:srgbClr val="C2E49C"/>
    <a:srgbClr val="F0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3211" autoAdjust="0"/>
  </p:normalViewPr>
  <p:slideViewPr>
    <p:cSldViewPr snapToObjects="1">
      <p:cViewPr varScale="1">
        <p:scale>
          <a:sx n="105" d="100"/>
          <a:sy n="105" d="100"/>
        </p:scale>
        <p:origin x="172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85" d="100"/>
          <a:sy n="85" d="100"/>
        </p:scale>
        <p:origin x="-3834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22A7FE1-853A-438F-9770-79594CF55FC4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AE7BF9C-1FB3-4BD3-8777-15DCB3A7B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47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1180E67-1135-4BDA-8F50-ABACCBAFEACD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2CE5875-0C48-4684-B7F7-ADB5C2F6B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465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photo: </a:t>
            </a:r>
          </a:p>
          <a:p>
            <a:r>
              <a:rPr lang="en-US" sz="1400" b="1" i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ReFED</a:t>
            </a:r>
            <a:endParaRPr lang="en-US" sz="1400" b="1" i="1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lvl="1">
              <a:buFontTx/>
              <a:buNone/>
            </a:pPr>
            <a:endParaRPr lang="en-US" dirty="0" smtClean="0"/>
          </a:p>
          <a:p>
            <a:pPr lvl="1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61269-D734-4A15-A032-6AF4E366403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04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CE5875-0C48-4684-B7F7-ADB5C2F6B00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83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http://www.worldwildlife.org/FoodWasteWarriors</a:t>
            </a:r>
          </a:p>
          <a:p>
            <a:r>
              <a:rPr lang="en-US" dirty="0" smtClean="0"/>
              <a:t>https://www.zinnedproject.org/materials/food-farming-and-justice-a-role-play-on-la-via-campesina/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CE5875-0C48-4684-B7F7-ADB5C2F6B00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91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http://www.worldwildlife.org/FoodWasteWarriors</a:t>
            </a:r>
          </a:p>
          <a:p>
            <a:r>
              <a:rPr lang="en-US" dirty="0" smtClean="0"/>
              <a:t>https://www.zinnedproject.org/materials/food-farming-and-justice-a-role-play-on-la-via-campesina/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CE5875-0C48-4684-B7F7-ADB5C2F6B00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81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CE5875-0C48-4684-B7F7-ADB5C2F6B00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9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Jon</a:t>
            </a:r>
            <a:r>
              <a:rPr lang="en-US" baseline="0" dirty="0" smtClean="0"/>
              <a:t> – Metro</a:t>
            </a:r>
          </a:p>
          <a:p>
            <a:r>
              <a:rPr lang="en-US" baseline="0" dirty="0" smtClean="0"/>
              <a:t>All - Intros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CE5875-0C48-4684-B7F7-ADB5C2F6B00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20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CE5875-0C48-4684-B7F7-ADB5C2F6B00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90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CE5875-0C48-4684-B7F7-ADB5C2F6B00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96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CE5875-0C48-4684-B7F7-ADB5C2F6B00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98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Nearly 70% of the Sumatran elephant’s habitat has been destroyed in one generation, due to 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palm oil 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plantations.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The United States used more than 75 million acres of land to grow 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soy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 in 2013-2014. That’s an area larger than the state of Arizona! (black footed ferret)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CE5875-0C48-4684-B7F7-ADB5C2F6B00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08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CE5875-0C48-4684-B7F7-ADB5C2F6B00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382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pPr algn="l" defTabSz="914400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9600" b="1" kern="1200" dirty="0" smtClean="0">
                <a:solidFill>
                  <a:schemeClr val="tx1"/>
                </a:solidFill>
                <a:latin typeface="Cambria" pitchFamily="18" charset="0"/>
                <a:ea typeface="+mn-ea"/>
                <a:cs typeface="Cambria" pitchFamily="18" charset="0"/>
              </a:rPr>
              <a:t>How man</a:t>
            </a:r>
            <a:r>
              <a:rPr lang="en-US" sz="9600" b="1" kern="1200" baseline="0" dirty="0" smtClean="0">
                <a:solidFill>
                  <a:schemeClr val="tx1"/>
                </a:solidFill>
                <a:latin typeface="Cambria" pitchFamily="18" charset="0"/>
                <a:ea typeface="+mn-ea"/>
                <a:cs typeface="Cambria" pitchFamily="18" charset="0"/>
              </a:rPr>
              <a:t>y arrows going up?</a:t>
            </a:r>
            <a:endParaRPr lang="en-US" sz="9600" b="1" kern="1200" dirty="0" smtClean="0">
              <a:solidFill>
                <a:schemeClr val="tx1"/>
              </a:solidFill>
              <a:latin typeface="Cambria" pitchFamily="18" charset="0"/>
              <a:ea typeface="+mn-ea"/>
              <a:cs typeface="Cambria" pitchFamily="18" charset="0"/>
            </a:endParaRPr>
          </a:p>
          <a:p>
            <a:pPr algn="l" defTabSz="914400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9600" kern="1200" dirty="0" smtClean="0">
                <a:solidFill>
                  <a:schemeClr val="tx1"/>
                </a:solidFill>
                <a:latin typeface="Cambria" pitchFamily="18" charset="0"/>
                <a:ea typeface="+mn-ea"/>
                <a:cs typeface="Cambria" pitchFamily="18" charset="0"/>
              </a:rPr>
              <a:t>Agricultural production accounts for </a:t>
            </a:r>
          </a:p>
          <a:p>
            <a:pPr algn="l" defTabSz="914400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9600" b="1" kern="1200" dirty="0" smtClean="0">
                <a:solidFill>
                  <a:schemeClr val="tx1"/>
                </a:solidFill>
                <a:latin typeface="Cambria" pitchFamily="18" charset="0"/>
                <a:ea typeface="+mn-ea"/>
                <a:cs typeface="Cambria" pitchFamily="18" charset="0"/>
              </a:rPr>
              <a:t>19 - 29% </a:t>
            </a:r>
          </a:p>
          <a:p>
            <a:pPr algn="l" defTabSz="914400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9600" kern="1200" dirty="0" smtClean="0">
                <a:solidFill>
                  <a:schemeClr val="tx1"/>
                </a:solidFill>
                <a:latin typeface="Cambria" pitchFamily="18" charset="0"/>
                <a:ea typeface="+mn-ea"/>
                <a:cs typeface="Cambria" pitchFamily="18" charset="0"/>
              </a:rPr>
              <a:t>of global human-caused</a:t>
            </a:r>
          </a:p>
          <a:p>
            <a:pPr algn="l" defTabSz="914400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9600" kern="1200" dirty="0" smtClean="0">
                <a:solidFill>
                  <a:schemeClr val="tx1"/>
                </a:solidFill>
                <a:latin typeface="Cambria" pitchFamily="18" charset="0"/>
                <a:ea typeface="+mn-ea"/>
                <a:cs typeface="Cambria" pitchFamily="18" charset="0"/>
              </a:rPr>
              <a:t>greenhouse gas emissions </a:t>
            </a:r>
          </a:p>
          <a:p>
            <a:pPr algn="l" defTabSz="914400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Cambria" pitchFamily="18" charset="0"/>
                <a:ea typeface="+mn-ea"/>
                <a:cs typeface="Cambria" pitchFamily="18" charset="0"/>
              </a:rPr>
              <a:t>(</a:t>
            </a:r>
            <a:r>
              <a:rPr lang="en-US" sz="1200" kern="1200" dirty="0" err="1" smtClean="0">
                <a:solidFill>
                  <a:schemeClr val="tx1"/>
                </a:solidFill>
                <a:latin typeface="Cambria" pitchFamily="18" charset="0"/>
                <a:ea typeface="+mn-ea"/>
                <a:cs typeface="Cambria" pitchFamily="18" charset="0"/>
              </a:rPr>
              <a:t>Vermeulen</a:t>
            </a:r>
            <a:r>
              <a:rPr lang="en-US" sz="1200" kern="1200" dirty="0" smtClean="0">
                <a:solidFill>
                  <a:schemeClr val="tx1"/>
                </a:solidFill>
                <a:latin typeface="Cambria" pitchFamily="18" charset="0"/>
                <a:ea typeface="+mn-ea"/>
                <a:cs typeface="Cambria" pitchFamily="18" charset="0"/>
              </a:rPr>
              <a:t> et al., 2012).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CE5875-0C48-4684-B7F7-ADB5C2F6B00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42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a list of 80!!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CE5875-0C48-4684-B7F7-ADB5C2F6B00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62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)  Title slide - bottom blue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0" y="5562600"/>
            <a:ext cx="5943600" cy="685800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algn="l">
              <a:defRPr sz="4000" b="0" i="0" baseline="0">
                <a:solidFill>
                  <a:schemeClr val="bg1"/>
                </a:solidFill>
                <a:latin typeface="Cambria" pitchFamily="18" charset="0"/>
                <a:cs typeface="Cambria" pitchFamily="18" charset="0"/>
              </a:defRPr>
            </a:lvl1pPr>
          </a:lstStyle>
          <a:p>
            <a:r>
              <a:rPr lang="en-US" dirty="0" smtClean="0"/>
              <a:t>Presentation title, 1 line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1524000" y="6222207"/>
            <a:ext cx="5957047" cy="407194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algn="l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) Gray bar top, bullet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457200"/>
            <a:ext cx="6553200" cy="68580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algn="l">
              <a:defRPr sz="4000" b="0" i="0" baseline="0">
                <a:solidFill>
                  <a:srgbClr val="003B5C"/>
                </a:solidFill>
                <a:latin typeface="Cambria" pitchFamily="18" charset="0"/>
                <a:cs typeface="Cambria" pitchFamily="18" charset="0"/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2057401"/>
            <a:ext cx="6553200" cy="381000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347663" indent="-347663">
              <a:spcBef>
                <a:spcPts val="1800"/>
              </a:spcBef>
              <a:buClr>
                <a:srgbClr val="003B5C"/>
              </a:buClr>
              <a:buFont typeface="Arial" pitchFamily="34" charset="0"/>
              <a:buChar char="•"/>
              <a:defRPr sz="2800" baseline="0">
                <a:solidFill>
                  <a:srgbClr val="003B5C"/>
                </a:solidFill>
              </a:defRPr>
            </a:lvl1pPr>
          </a:lstStyle>
          <a:p>
            <a:pPr lvl="0"/>
            <a:r>
              <a:rPr lang="en-US" dirty="0" smtClean="0"/>
              <a:t>This slide is formatted for bullets.</a:t>
            </a:r>
          </a:p>
          <a:p>
            <a:pPr lvl="0"/>
            <a:r>
              <a:rPr lang="en-US" dirty="0" smtClean="0"/>
              <a:t>Font style is Calibri, 28 pt.</a:t>
            </a:r>
          </a:p>
          <a:p>
            <a:pPr lvl="0"/>
            <a:r>
              <a:rPr lang="en-US" dirty="0" smtClean="0"/>
              <a:t>Font color is custom RGB:  R0  G59  B92 </a:t>
            </a:r>
          </a:p>
          <a:p>
            <a:pPr lvl="0"/>
            <a:r>
              <a:rPr lang="en-US" dirty="0" smtClean="0"/>
              <a:t>Paragraph spacing is 18 pt after each paragraph return.</a:t>
            </a:r>
          </a:p>
          <a:p>
            <a:pPr lvl="0"/>
            <a:endParaRPr lang="en-US" dirty="0" smtClean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) Blue bar top, portrait pic, tex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457200"/>
            <a:ext cx="6553200" cy="68580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algn="l">
              <a:defRPr sz="4000" b="0" i="0" baseline="0">
                <a:solidFill>
                  <a:schemeClr val="bg1"/>
                </a:solidFill>
                <a:latin typeface="Cambria" pitchFamily="18" charset="0"/>
                <a:cs typeface="Cambria" pitchFamily="18" charset="0"/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2057401"/>
            <a:ext cx="4495800" cy="381000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1800"/>
              </a:spcBef>
              <a:buNone/>
              <a:defRPr sz="2800" baseline="0">
                <a:solidFill>
                  <a:srgbClr val="003B5C"/>
                </a:solidFill>
              </a:defRPr>
            </a:lvl1pPr>
            <a:lvl2pPr>
              <a:defRPr>
                <a:solidFill>
                  <a:srgbClr val="003B5C"/>
                </a:solidFill>
              </a:defRPr>
            </a:lvl2pPr>
          </a:lstStyle>
          <a:p>
            <a:pPr lvl="0"/>
            <a:r>
              <a:rPr lang="en-US" dirty="0" smtClean="0"/>
              <a:t>This slide is formatted for text only, no bullets.</a:t>
            </a:r>
          </a:p>
          <a:p>
            <a:pPr lvl="0"/>
            <a:r>
              <a:rPr lang="en-US" dirty="0" smtClean="0"/>
              <a:t>Font style is Calibri, 28 pt.</a:t>
            </a:r>
          </a:p>
          <a:p>
            <a:pPr lvl="0"/>
            <a:r>
              <a:rPr lang="en-US" dirty="0" smtClean="0"/>
              <a:t>Font color is custom RGB:</a:t>
            </a:r>
            <a:br>
              <a:rPr lang="en-US" dirty="0" smtClean="0"/>
            </a:br>
            <a:r>
              <a:rPr lang="en-US" dirty="0" smtClean="0"/>
              <a:t>R0  G59  B92 </a:t>
            </a:r>
          </a:p>
          <a:p>
            <a:pPr lvl="0"/>
            <a:r>
              <a:rPr lang="en-US" dirty="0" smtClean="0"/>
              <a:t>Paragraph spacing is 18 pt after each paragraph return.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6324600" y="1752600"/>
            <a:ext cx="2819400" cy="5105399"/>
          </a:xfrm>
          <a:custGeom>
            <a:avLst/>
            <a:gdLst>
              <a:gd name="connsiteX0" fmla="*/ 0 w 1828800"/>
              <a:gd name="connsiteY0" fmla="*/ 0 h 1143000"/>
              <a:gd name="connsiteX1" fmla="*/ 1828800 w 1828800"/>
              <a:gd name="connsiteY1" fmla="*/ 0 h 1143000"/>
              <a:gd name="connsiteX2" fmla="*/ 1828800 w 1828800"/>
              <a:gd name="connsiteY2" fmla="*/ 1143000 h 1143000"/>
              <a:gd name="connsiteX3" fmla="*/ 0 w 1828800"/>
              <a:gd name="connsiteY3" fmla="*/ 1143000 h 1143000"/>
              <a:gd name="connsiteX4" fmla="*/ 0 w 1828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143000">
                <a:moveTo>
                  <a:pt x="0" y="0"/>
                </a:moveTo>
                <a:lnTo>
                  <a:pt x="1828800" y="0"/>
                </a:lnTo>
                <a:lnTo>
                  <a:pt x="1828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/>
          <a:lstStyle>
            <a:lvl1pPr marL="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) Blue bar top, landscape pic, tex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457200"/>
            <a:ext cx="6553200" cy="68580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algn="l">
              <a:defRPr sz="4000" b="0" i="0" baseline="0">
                <a:solidFill>
                  <a:schemeClr val="bg1"/>
                </a:solidFill>
                <a:latin typeface="Cambria" pitchFamily="18" charset="0"/>
                <a:cs typeface="Cambria" pitchFamily="18" charset="0"/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1981200"/>
            <a:ext cx="2438400" cy="449580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1800"/>
              </a:spcBef>
              <a:buNone/>
              <a:defRPr sz="2400" baseline="0">
                <a:solidFill>
                  <a:srgbClr val="003B5C"/>
                </a:solidFill>
              </a:defRPr>
            </a:lvl1pPr>
            <a:lvl2pPr>
              <a:defRPr>
                <a:solidFill>
                  <a:srgbClr val="003B5C"/>
                </a:solidFill>
              </a:defRPr>
            </a:lvl2pPr>
          </a:lstStyle>
          <a:p>
            <a:pPr lvl="0"/>
            <a:r>
              <a:rPr lang="en-US" dirty="0" smtClean="0"/>
              <a:t>This slide is for text only, no bullets.</a:t>
            </a:r>
          </a:p>
          <a:p>
            <a:pPr lvl="0"/>
            <a:r>
              <a:rPr lang="en-US" dirty="0" smtClean="0"/>
              <a:t>Font style is Calibri, 24 pt.</a:t>
            </a:r>
          </a:p>
          <a:p>
            <a:pPr lvl="0"/>
            <a:r>
              <a:rPr lang="en-US" dirty="0" smtClean="0"/>
              <a:t>Font color is custom RGB:</a:t>
            </a:r>
            <a:br>
              <a:rPr lang="en-US" dirty="0" smtClean="0"/>
            </a:br>
            <a:r>
              <a:rPr lang="en-US" dirty="0" smtClean="0"/>
              <a:t>R0  G59  B92 </a:t>
            </a:r>
          </a:p>
          <a:p>
            <a:pPr lvl="0"/>
            <a:r>
              <a:rPr lang="en-US" dirty="0" smtClean="0"/>
              <a:t>Paragraph spacing is 18 pt after each paragraph return.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3048000" y="1752600"/>
            <a:ext cx="6096000" cy="5105399"/>
          </a:xfrm>
          <a:custGeom>
            <a:avLst/>
            <a:gdLst>
              <a:gd name="connsiteX0" fmla="*/ 0 w 1828800"/>
              <a:gd name="connsiteY0" fmla="*/ 0 h 1143000"/>
              <a:gd name="connsiteX1" fmla="*/ 1828800 w 1828800"/>
              <a:gd name="connsiteY1" fmla="*/ 0 h 1143000"/>
              <a:gd name="connsiteX2" fmla="*/ 1828800 w 1828800"/>
              <a:gd name="connsiteY2" fmla="*/ 1143000 h 1143000"/>
              <a:gd name="connsiteX3" fmla="*/ 0 w 1828800"/>
              <a:gd name="connsiteY3" fmla="*/ 1143000 h 1143000"/>
              <a:gd name="connsiteX4" fmla="*/ 0 w 1828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143000">
                <a:moveTo>
                  <a:pt x="0" y="0"/>
                </a:moveTo>
                <a:lnTo>
                  <a:pt x="1828800" y="0"/>
                </a:lnTo>
                <a:lnTo>
                  <a:pt x="1828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/>
          <a:lstStyle>
            <a:lvl1pPr marL="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) Blue bar top, portrait pic, bullet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457200"/>
            <a:ext cx="6553200" cy="68580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algn="l">
              <a:defRPr sz="4000" b="0" i="0" baseline="0">
                <a:solidFill>
                  <a:schemeClr val="bg1"/>
                </a:solidFill>
                <a:latin typeface="Cambria" pitchFamily="18" charset="0"/>
                <a:cs typeface="Cambria" pitchFamily="18" charset="0"/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2057401"/>
            <a:ext cx="4495800" cy="381000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347663" indent="-347663">
              <a:spcBef>
                <a:spcPts val="1800"/>
              </a:spcBef>
              <a:buFont typeface="Arial" pitchFamily="34" charset="0"/>
              <a:buChar char="•"/>
              <a:defRPr sz="2800" baseline="0">
                <a:solidFill>
                  <a:srgbClr val="003B5C"/>
                </a:solidFill>
              </a:defRPr>
            </a:lvl1pPr>
            <a:lvl2pPr>
              <a:defRPr>
                <a:solidFill>
                  <a:srgbClr val="003B5C"/>
                </a:solidFill>
              </a:defRPr>
            </a:lvl2pPr>
          </a:lstStyle>
          <a:p>
            <a:pPr lvl="0"/>
            <a:r>
              <a:rPr lang="en-US" dirty="0" smtClean="0"/>
              <a:t>This slide is formatted for bullets.</a:t>
            </a:r>
          </a:p>
          <a:p>
            <a:pPr lvl="0"/>
            <a:r>
              <a:rPr lang="en-US" dirty="0" smtClean="0"/>
              <a:t>Font style is Calibri, 28 pt.</a:t>
            </a:r>
          </a:p>
          <a:p>
            <a:pPr lvl="0"/>
            <a:r>
              <a:rPr lang="en-US" dirty="0" smtClean="0"/>
              <a:t>Font color is custom RGB:  R0  G59  B92 </a:t>
            </a:r>
          </a:p>
          <a:p>
            <a:pPr lvl="0"/>
            <a:r>
              <a:rPr lang="en-US" dirty="0" smtClean="0"/>
              <a:t>Paragraph spacing is 18 pt after each paragraph return.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6324600" y="1752600"/>
            <a:ext cx="2819400" cy="5105399"/>
          </a:xfrm>
          <a:custGeom>
            <a:avLst/>
            <a:gdLst>
              <a:gd name="connsiteX0" fmla="*/ 0 w 1828800"/>
              <a:gd name="connsiteY0" fmla="*/ 0 h 1143000"/>
              <a:gd name="connsiteX1" fmla="*/ 1828800 w 1828800"/>
              <a:gd name="connsiteY1" fmla="*/ 0 h 1143000"/>
              <a:gd name="connsiteX2" fmla="*/ 1828800 w 1828800"/>
              <a:gd name="connsiteY2" fmla="*/ 1143000 h 1143000"/>
              <a:gd name="connsiteX3" fmla="*/ 0 w 1828800"/>
              <a:gd name="connsiteY3" fmla="*/ 1143000 h 1143000"/>
              <a:gd name="connsiteX4" fmla="*/ 0 w 1828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143000">
                <a:moveTo>
                  <a:pt x="0" y="0"/>
                </a:moveTo>
                <a:lnTo>
                  <a:pt x="1828800" y="0"/>
                </a:lnTo>
                <a:lnTo>
                  <a:pt x="1828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/>
          <a:lstStyle>
            <a:lvl1pPr marL="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) Gray bar top, portrait pic, tex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457200"/>
            <a:ext cx="65532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algn="l">
              <a:defRPr sz="4000" b="0" i="0" baseline="0">
                <a:solidFill>
                  <a:srgbClr val="003B5C"/>
                </a:solidFill>
                <a:latin typeface="Cambria" pitchFamily="18" charset="0"/>
                <a:cs typeface="Cambria" pitchFamily="18" charset="0"/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2057401"/>
            <a:ext cx="4495800" cy="381000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1800"/>
              </a:spcBef>
              <a:buNone/>
              <a:defRPr sz="2800" baseline="0">
                <a:solidFill>
                  <a:srgbClr val="003B5C"/>
                </a:solidFill>
              </a:defRPr>
            </a:lvl1pPr>
            <a:lvl2pPr>
              <a:defRPr>
                <a:solidFill>
                  <a:srgbClr val="003B5C"/>
                </a:solidFill>
              </a:defRPr>
            </a:lvl2pPr>
          </a:lstStyle>
          <a:p>
            <a:pPr lvl="0"/>
            <a:r>
              <a:rPr lang="en-US" dirty="0" smtClean="0"/>
              <a:t>This slide is formatted for text only, no bullets.</a:t>
            </a:r>
          </a:p>
          <a:p>
            <a:pPr lvl="0"/>
            <a:r>
              <a:rPr lang="en-US" dirty="0" smtClean="0"/>
              <a:t>Font style is Calibri, 28 pt.</a:t>
            </a:r>
          </a:p>
          <a:p>
            <a:pPr lvl="0"/>
            <a:r>
              <a:rPr lang="en-US" dirty="0" smtClean="0"/>
              <a:t>Font color is custom RGB:</a:t>
            </a:r>
            <a:br>
              <a:rPr lang="en-US" dirty="0" smtClean="0"/>
            </a:br>
            <a:r>
              <a:rPr lang="en-US" dirty="0" smtClean="0"/>
              <a:t>R0  G59  B92 </a:t>
            </a:r>
          </a:p>
          <a:p>
            <a:pPr lvl="0"/>
            <a:r>
              <a:rPr lang="en-US" dirty="0" smtClean="0"/>
              <a:t>Paragraph spacing is 18 pt prior to each paragraph return.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6324600" y="1752600"/>
            <a:ext cx="2819400" cy="5105399"/>
          </a:xfrm>
          <a:custGeom>
            <a:avLst/>
            <a:gdLst>
              <a:gd name="connsiteX0" fmla="*/ 0 w 1828800"/>
              <a:gd name="connsiteY0" fmla="*/ 0 h 1143000"/>
              <a:gd name="connsiteX1" fmla="*/ 1828800 w 1828800"/>
              <a:gd name="connsiteY1" fmla="*/ 0 h 1143000"/>
              <a:gd name="connsiteX2" fmla="*/ 1828800 w 1828800"/>
              <a:gd name="connsiteY2" fmla="*/ 1143000 h 1143000"/>
              <a:gd name="connsiteX3" fmla="*/ 0 w 1828800"/>
              <a:gd name="connsiteY3" fmla="*/ 1143000 h 1143000"/>
              <a:gd name="connsiteX4" fmla="*/ 0 w 1828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143000">
                <a:moveTo>
                  <a:pt x="0" y="0"/>
                </a:moveTo>
                <a:lnTo>
                  <a:pt x="1828800" y="0"/>
                </a:lnTo>
                <a:lnTo>
                  <a:pt x="1828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/>
          <a:lstStyle>
            <a:lvl1pPr marL="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) Gray bar top, landscape pic, tex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457200"/>
            <a:ext cx="65532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algn="l">
              <a:defRPr sz="4000" b="0" i="0" baseline="0">
                <a:solidFill>
                  <a:srgbClr val="003B5C"/>
                </a:solidFill>
                <a:latin typeface="Cambria" pitchFamily="18" charset="0"/>
                <a:cs typeface="Cambria" pitchFamily="18" charset="0"/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5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1981200"/>
            <a:ext cx="2438400" cy="449580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1800"/>
              </a:spcBef>
              <a:buNone/>
              <a:defRPr sz="2400" baseline="0">
                <a:solidFill>
                  <a:srgbClr val="003B5C"/>
                </a:solidFill>
              </a:defRPr>
            </a:lvl1pPr>
            <a:lvl2pPr>
              <a:defRPr>
                <a:solidFill>
                  <a:srgbClr val="003B5C"/>
                </a:solidFill>
              </a:defRPr>
            </a:lvl2pPr>
          </a:lstStyle>
          <a:p>
            <a:pPr lvl="0"/>
            <a:r>
              <a:rPr lang="en-US" dirty="0" smtClean="0"/>
              <a:t>This slide is for text only, no bullets.</a:t>
            </a:r>
          </a:p>
          <a:p>
            <a:pPr lvl="0"/>
            <a:r>
              <a:rPr lang="en-US" dirty="0" smtClean="0"/>
              <a:t>Font style is Calibri, 24 pt.</a:t>
            </a:r>
          </a:p>
          <a:p>
            <a:pPr lvl="0"/>
            <a:r>
              <a:rPr lang="en-US" dirty="0" smtClean="0"/>
              <a:t>Font color is custom RGB:</a:t>
            </a:r>
            <a:br>
              <a:rPr lang="en-US" dirty="0" smtClean="0"/>
            </a:br>
            <a:r>
              <a:rPr lang="en-US" dirty="0" smtClean="0"/>
              <a:t>R0  G59  B92 </a:t>
            </a:r>
          </a:p>
          <a:p>
            <a:pPr lvl="0"/>
            <a:r>
              <a:rPr lang="en-US" dirty="0" smtClean="0"/>
              <a:t>Paragraph spacing is 18 pt after each paragraph return.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3048000" y="1752600"/>
            <a:ext cx="6096000" cy="5105399"/>
          </a:xfrm>
          <a:custGeom>
            <a:avLst/>
            <a:gdLst>
              <a:gd name="connsiteX0" fmla="*/ 0 w 1828800"/>
              <a:gd name="connsiteY0" fmla="*/ 0 h 1143000"/>
              <a:gd name="connsiteX1" fmla="*/ 1828800 w 1828800"/>
              <a:gd name="connsiteY1" fmla="*/ 0 h 1143000"/>
              <a:gd name="connsiteX2" fmla="*/ 1828800 w 1828800"/>
              <a:gd name="connsiteY2" fmla="*/ 1143000 h 1143000"/>
              <a:gd name="connsiteX3" fmla="*/ 0 w 1828800"/>
              <a:gd name="connsiteY3" fmla="*/ 1143000 h 1143000"/>
              <a:gd name="connsiteX4" fmla="*/ 0 w 1828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143000">
                <a:moveTo>
                  <a:pt x="0" y="0"/>
                </a:moveTo>
                <a:lnTo>
                  <a:pt x="1828800" y="0"/>
                </a:lnTo>
                <a:lnTo>
                  <a:pt x="1828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/>
          <a:lstStyle>
            <a:lvl1pPr marL="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) Gray bar top, side pic, bullet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457200"/>
            <a:ext cx="65532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algn="l">
              <a:defRPr sz="4000" b="0" i="0" baseline="0">
                <a:solidFill>
                  <a:srgbClr val="003B5C"/>
                </a:solidFill>
                <a:latin typeface="Cambria" pitchFamily="18" charset="0"/>
                <a:cs typeface="Cambria" pitchFamily="18" charset="0"/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2057401"/>
            <a:ext cx="4495800" cy="381000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347663" indent="-347663">
              <a:spcBef>
                <a:spcPts val="1800"/>
              </a:spcBef>
              <a:buFont typeface="Arial" pitchFamily="34" charset="0"/>
              <a:buChar char="•"/>
              <a:defRPr sz="2800" baseline="0">
                <a:solidFill>
                  <a:srgbClr val="003B5C"/>
                </a:solidFill>
              </a:defRPr>
            </a:lvl1pPr>
            <a:lvl2pPr>
              <a:defRPr>
                <a:solidFill>
                  <a:srgbClr val="003B5C"/>
                </a:solidFill>
              </a:defRPr>
            </a:lvl2pPr>
          </a:lstStyle>
          <a:p>
            <a:pPr lvl="0"/>
            <a:r>
              <a:rPr lang="en-US" dirty="0" smtClean="0"/>
              <a:t>This slide is formatted for bullets.</a:t>
            </a:r>
          </a:p>
          <a:p>
            <a:pPr lvl="0"/>
            <a:r>
              <a:rPr lang="en-US" dirty="0" smtClean="0"/>
              <a:t>Font style is Calibri, 28 pt.</a:t>
            </a:r>
          </a:p>
          <a:p>
            <a:pPr lvl="0"/>
            <a:r>
              <a:rPr lang="en-US" dirty="0" smtClean="0"/>
              <a:t>Font color is custom RGB:  R0  G59  B92 </a:t>
            </a:r>
          </a:p>
          <a:p>
            <a:pPr lvl="0"/>
            <a:r>
              <a:rPr lang="en-US" dirty="0" smtClean="0"/>
              <a:t>Paragraph spacing is 18 pt after each paragraph return.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6324600" y="1752600"/>
            <a:ext cx="2819400" cy="5105399"/>
          </a:xfrm>
          <a:custGeom>
            <a:avLst/>
            <a:gdLst>
              <a:gd name="connsiteX0" fmla="*/ 0 w 1828800"/>
              <a:gd name="connsiteY0" fmla="*/ 0 h 1143000"/>
              <a:gd name="connsiteX1" fmla="*/ 1828800 w 1828800"/>
              <a:gd name="connsiteY1" fmla="*/ 0 h 1143000"/>
              <a:gd name="connsiteX2" fmla="*/ 1828800 w 1828800"/>
              <a:gd name="connsiteY2" fmla="*/ 1143000 h 1143000"/>
              <a:gd name="connsiteX3" fmla="*/ 0 w 1828800"/>
              <a:gd name="connsiteY3" fmla="*/ 1143000 h 1143000"/>
              <a:gd name="connsiteX4" fmla="*/ 0 w 1828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143000">
                <a:moveTo>
                  <a:pt x="0" y="0"/>
                </a:moveTo>
                <a:lnTo>
                  <a:pt x="1828800" y="0"/>
                </a:lnTo>
                <a:lnTo>
                  <a:pt x="1828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/>
          <a:lstStyle>
            <a:lvl1pPr marL="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) Blue bar side, tex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457200"/>
            <a:ext cx="38862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algn="l">
              <a:defRPr sz="4000" b="0" i="0" baseline="0">
                <a:solidFill>
                  <a:srgbClr val="003B5C"/>
                </a:solidFill>
                <a:latin typeface="Cambria" pitchFamily="18" charset="0"/>
                <a:cs typeface="Cambria" pitchFamily="18" charset="0"/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4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1219200" y="1524000"/>
            <a:ext cx="3886200" cy="441960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1800"/>
              </a:spcBef>
              <a:buNone/>
              <a:defRPr sz="2800" baseline="0">
                <a:solidFill>
                  <a:srgbClr val="003B5C"/>
                </a:solidFill>
              </a:defRPr>
            </a:lvl1pPr>
            <a:lvl2pPr>
              <a:defRPr>
                <a:solidFill>
                  <a:srgbClr val="003B5C"/>
                </a:solidFill>
              </a:defRPr>
            </a:lvl2pPr>
          </a:lstStyle>
          <a:p>
            <a:pPr lvl="0"/>
            <a:r>
              <a:rPr lang="en-US" dirty="0" smtClean="0"/>
              <a:t>This slide is formatted for text only, no bullets.</a:t>
            </a:r>
          </a:p>
          <a:p>
            <a:pPr lvl="0"/>
            <a:r>
              <a:rPr lang="en-US" dirty="0" smtClean="0"/>
              <a:t>Font style is Calibri, 30 pt.</a:t>
            </a:r>
          </a:p>
          <a:p>
            <a:pPr lvl="0"/>
            <a:r>
              <a:rPr lang="en-US" dirty="0" smtClean="0"/>
              <a:t>Font color is custom RGB:</a:t>
            </a:r>
            <a:br>
              <a:rPr lang="en-US" dirty="0" smtClean="0"/>
            </a:br>
            <a:r>
              <a:rPr lang="en-US" dirty="0" smtClean="0"/>
              <a:t>R0  G59  B92 </a:t>
            </a:r>
          </a:p>
          <a:p>
            <a:pPr lvl="0"/>
            <a:r>
              <a:rPr lang="en-US" dirty="0" smtClean="0"/>
              <a:t>Paragraph spacing is 18 pt after each paragraph return.</a:t>
            </a:r>
          </a:p>
        </p:txBody>
      </p:sp>
      <p:sp>
        <p:nvSpPr>
          <p:cNvPr id="5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6324600" y="4648200"/>
            <a:ext cx="2514600" cy="129540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buNone/>
              <a:defRPr sz="2800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003B5C"/>
                </a:solidFill>
              </a:defRPr>
            </a:lvl2pPr>
          </a:lstStyle>
          <a:p>
            <a:pPr lvl="0"/>
            <a:r>
              <a:rPr lang="en-US" dirty="0" smtClean="0"/>
              <a:t>Optional copy here, delete if not used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) Gray bar top, blue bar side, tex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457200"/>
            <a:ext cx="65532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algn="l">
              <a:defRPr sz="4000" b="0" i="0" baseline="0">
                <a:solidFill>
                  <a:srgbClr val="003B5C"/>
                </a:solidFill>
                <a:latin typeface="Cambria" pitchFamily="18" charset="0"/>
                <a:cs typeface="Cambria" pitchFamily="18" charset="0"/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2057400"/>
            <a:ext cx="3886200" cy="441960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1800"/>
              </a:spcBef>
              <a:buNone/>
              <a:defRPr sz="2800" baseline="0">
                <a:solidFill>
                  <a:srgbClr val="003B5C"/>
                </a:solidFill>
              </a:defRPr>
            </a:lvl1pPr>
            <a:lvl2pPr>
              <a:defRPr>
                <a:solidFill>
                  <a:srgbClr val="003B5C"/>
                </a:solidFill>
              </a:defRPr>
            </a:lvl2pPr>
          </a:lstStyle>
          <a:p>
            <a:pPr lvl="0"/>
            <a:r>
              <a:rPr lang="en-US" dirty="0" smtClean="0"/>
              <a:t>This slide is formatted for text only, no bullets.</a:t>
            </a:r>
          </a:p>
          <a:p>
            <a:pPr lvl="0"/>
            <a:r>
              <a:rPr lang="en-US" dirty="0" smtClean="0"/>
              <a:t>Font style is Calibri, 30 pt.</a:t>
            </a:r>
          </a:p>
          <a:p>
            <a:pPr lvl="0"/>
            <a:r>
              <a:rPr lang="en-US" dirty="0" smtClean="0"/>
              <a:t>Font color is custom RGB:</a:t>
            </a:r>
            <a:br>
              <a:rPr lang="en-US" dirty="0" smtClean="0"/>
            </a:br>
            <a:r>
              <a:rPr lang="en-US" dirty="0" smtClean="0"/>
              <a:t>R0  G59  B92 </a:t>
            </a:r>
          </a:p>
          <a:p>
            <a:pPr lvl="0"/>
            <a:r>
              <a:rPr lang="en-US" dirty="0" smtClean="0"/>
              <a:t>Paragraph spacing is 18 pt after each paragraph return.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) Full size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-152400"/>
            <a:ext cx="9144000" cy="7315200"/>
          </a:xfrm>
          <a:custGeom>
            <a:avLst/>
            <a:gdLst>
              <a:gd name="connsiteX0" fmla="*/ 0 w 1828800"/>
              <a:gd name="connsiteY0" fmla="*/ 0 h 1143000"/>
              <a:gd name="connsiteX1" fmla="*/ 1828800 w 1828800"/>
              <a:gd name="connsiteY1" fmla="*/ 0 h 1143000"/>
              <a:gd name="connsiteX2" fmla="*/ 1828800 w 1828800"/>
              <a:gd name="connsiteY2" fmla="*/ 1143000 h 1143000"/>
              <a:gd name="connsiteX3" fmla="*/ 0 w 1828800"/>
              <a:gd name="connsiteY3" fmla="*/ 1143000 h 1143000"/>
              <a:gd name="connsiteX4" fmla="*/ 0 w 1828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143000">
                <a:moveTo>
                  <a:pt x="0" y="0"/>
                </a:moveTo>
                <a:lnTo>
                  <a:pt x="1828800" y="0"/>
                </a:lnTo>
                <a:lnTo>
                  <a:pt x="1828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vert="horz"/>
          <a:lstStyle>
            <a:lvl1pPr marL="0">
              <a:buFontTx/>
              <a:buNone/>
              <a:tabLst>
                <a:tab pos="53975" algn="l"/>
              </a:tabLst>
              <a:defRPr sz="2000" baseline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533400" y="5562600"/>
            <a:ext cx="8153400" cy="91440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)  Title slide -side bar blue, top kick 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092993"/>
            <a:ext cx="3429000" cy="2031207"/>
          </a:xfrm>
          <a:prstGeom prst="rect">
            <a:avLst/>
          </a:prstGeom>
        </p:spPr>
        <p:txBody>
          <a:bodyPr vert="horz" wrap="square" lIns="0" tIns="0" rIns="0" bIns="0" anchor="t" anchorCtr="0"/>
          <a:lstStyle>
            <a:lvl1pPr marL="0" algn="l">
              <a:defRPr sz="4000" b="0" i="0">
                <a:solidFill>
                  <a:schemeClr val="bg1"/>
                </a:solidFill>
                <a:latin typeface="Cambria" pitchFamily="18" charset="0"/>
                <a:cs typeface="Cambria" pitchFamily="18" charset="0"/>
              </a:defRPr>
            </a:lvl1pPr>
          </a:lstStyle>
          <a:p>
            <a:r>
              <a:rPr lang="en-US" dirty="0" smtClean="0"/>
              <a:t>Presentation title here, 3 lines in length</a:t>
            </a:r>
            <a:endParaRPr lang="en-US" dirty="0"/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1" y="3810000"/>
            <a:ext cx="3429000" cy="407194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algn="l">
              <a:buNone/>
              <a:defRPr sz="2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) Closing slide - illustration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401762"/>
          </a:xfrm>
          <a:prstGeom prst="rect">
            <a:avLst/>
          </a:prstGeom>
        </p:spPr>
        <p:txBody>
          <a:bodyPr/>
          <a:lstStyle>
            <a:lvl1pPr>
              <a:defRPr sz="2000" i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Closing slide style. Please do not reuse or alter illustration.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use the illustration in other publications please email communications.help@oregonmetro.gov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) Closing slide - foot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2000" i="1"/>
            </a:lvl1pPr>
          </a:lstStyle>
          <a:p>
            <a:r>
              <a:rPr lang="en-US" dirty="0" smtClean="0"/>
              <a:t>Closing slide. No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)  Title slide -side bar blue, bottom kick 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0"/>
            <a:ext cx="3429000" cy="1891904"/>
          </a:xfrm>
          <a:prstGeom prst="rect">
            <a:avLst/>
          </a:prstGeom>
        </p:spPr>
        <p:txBody>
          <a:bodyPr vert="horz" wrap="square" lIns="0" tIns="0" rIns="0" bIns="0" anchor="t" anchorCtr="0"/>
          <a:lstStyle>
            <a:lvl1pPr marL="0" algn="l">
              <a:defRPr sz="4000" b="0" i="0">
                <a:solidFill>
                  <a:schemeClr val="bg1"/>
                </a:solidFill>
                <a:latin typeface="Cambria" pitchFamily="18" charset="0"/>
                <a:cs typeface="Cambria" pitchFamily="18" charset="0"/>
              </a:defRPr>
            </a:lvl1pPr>
          </a:lstStyle>
          <a:p>
            <a:r>
              <a:rPr lang="en-US" dirty="0" smtClean="0"/>
              <a:t>Presentation title here, 3 lines in length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1" y="5955506"/>
            <a:ext cx="3429000" cy="407194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algn="l">
              <a:buNone/>
              <a:defRPr sz="2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) Title slide - bottom blue bar, fla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itle-bottom bar blu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85907"/>
            <a:ext cx="9144000" cy="17720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0" y="1981200"/>
            <a:ext cx="5181600" cy="1295400"/>
          </a:xfrm>
          <a:prstGeom prst="rect">
            <a:avLst/>
          </a:prstGeom>
        </p:spPr>
        <p:txBody>
          <a:bodyPr vert="horz" wrap="square" lIns="0" tIns="0" rIns="0" bIns="0" anchor="ctr" anchorCtr="0"/>
          <a:lstStyle>
            <a:lvl1pPr marL="0" algn="l">
              <a:defRPr sz="4000" b="0" i="0">
                <a:solidFill>
                  <a:srgbClr val="003B5C"/>
                </a:solidFill>
                <a:latin typeface="Cambria" pitchFamily="18" charset="0"/>
                <a:cs typeface="Cambria" pitchFamily="18" charset="0"/>
              </a:defRPr>
            </a:lvl1pPr>
          </a:lstStyle>
          <a:p>
            <a:r>
              <a:rPr lang="en-US" dirty="0" smtClean="0"/>
              <a:t>Presentation title here, no longer than 2 lines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1524001" y="3835003"/>
            <a:ext cx="5181600" cy="407194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algn="l">
              <a:buNone/>
              <a:defRPr sz="2600" baseline="0">
                <a:solidFill>
                  <a:srgbClr val="003B5C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</a:p>
        </p:txBody>
      </p:sp>
      <p:pic>
        <p:nvPicPr>
          <p:cNvPr id="19" name="Picture 18" descr="Metro logo vertical stamp - 302C Blu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31090" y="0"/>
            <a:ext cx="1103310" cy="1659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) Title slide - white background, fla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0" y="1981200"/>
            <a:ext cx="5105400" cy="1295400"/>
          </a:xfrm>
          <a:prstGeom prst="rect">
            <a:avLst/>
          </a:prstGeom>
        </p:spPr>
        <p:txBody>
          <a:bodyPr vert="horz" wrap="square" lIns="0" tIns="0" rIns="0" bIns="0" anchor="ctr" anchorCtr="0"/>
          <a:lstStyle>
            <a:lvl1pPr marL="0" algn="l">
              <a:defRPr sz="4000" b="0" i="0">
                <a:solidFill>
                  <a:srgbClr val="003B5C"/>
                </a:solidFill>
                <a:latin typeface="Cambria" pitchFamily="18" charset="0"/>
                <a:cs typeface="Cambria" pitchFamily="18" charset="0"/>
              </a:defRPr>
            </a:lvl1pPr>
          </a:lstStyle>
          <a:p>
            <a:r>
              <a:rPr lang="en-US" dirty="0" smtClean="0"/>
              <a:t>Presentation title here, no longer than 2 lines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1524001" y="3835003"/>
            <a:ext cx="5105400" cy="407194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algn="l">
              <a:buNone/>
              <a:defRPr sz="2600" baseline="0">
                <a:solidFill>
                  <a:srgbClr val="003B5C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</a:p>
        </p:txBody>
      </p:sp>
      <p:pic>
        <p:nvPicPr>
          <p:cNvPr id="19" name="Picture 18" descr="Metro logo vertical stamp - 302C Blu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31090" y="0"/>
            <a:ext cx="1103310" cy="1659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) Title slide - gray background, flag">
    <p:bg>
      <p:bgPr>
        <a:solidFill>
          <a:srgbClr val="F0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0" y="1981200"/>
            <a:ext cx="5105400" cy="1295400"/>
          </a:xfrm>
          <a:prstGeom prst="rect">
            <a:avLst/>
          </a:prstGeom>
        </p:spPr>
        <p:txBody>
          <a:bodyPr vert="horz" wrap="square" lIns="0" tIns="0" rIns="0" bIns="0" anchor="ctr" anchorCtr="0"/>
          <a:lstStyle>
            <a:lvl1pPr marL="0" algn="l">
              <a:defRPr sz="4000" b="0" i="0">
                <a:solidFill>
                  <a:srgbClr val="003B5C"/>
                </a:solidFill>
                <a:latin typeface="Cambria" pitchFamily="18" charset="0"/>
                <a:cs typeface="Cambria" pitchFamily="18" charset="0"/>
              </a:defRPr>
            </a:lvl1pPr>
          </a:lstStyle>
          <a:p>
            <a:r>
              <a:rPr lang="en-US" dirty="0" smtClean="0"/>
              <a:t>Presentation title here, no longer than 2 lines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1524001" y="3835003"/>
            <a:ext cx="5105400" cy="407194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algn="l">
              <a:buNone/>
              <a:defRPr sz="2600" baseline="0">
                <a:solidFill>
                  <a:srgbClr val="003B5C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</a:p>
        </p:txBody>
      </p:sp>
      <p:pic>
        <p:nvPicPr>
          <p:cNvPr id="19" name="Picture 18" descr="Metro logo vertical stamp - 302C Blu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31090" y="0"/>
            <a:ext cx="1103310" cy="1659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) Blue bar top, tex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457200"/>
            <a:ext cx="65532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algn="l">
              <a:defRPr sz="4000" b="0" i="0" baseline="0">
                <a:solidFill>
                  <a:schemeClr val="bg1"/>
                </a:solidFill>
                <a:latin typeface="Cambria" pitchFamily="18" charset="0"/>
                <a:cs typeface="Cambria" pitchFamily="18" charset="0"/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2057401"/>
            <a:ext cx="6553200" cy="381000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1800"/>
              </a:spcBef>
              <a:buNone/>
              <a:defRPr sz="2800" baseline="0">
                <a:solidFill>
                  <a:srgbClr val="003B5C"/>
                </a:solidFill>
              </a:defRPr>
            </a:lvl1pPr>
          </a:lstStyle>
          <a:p>
            <a:pPr lvl="0"/>
            <a:r>
              <a:rPr lang="en-US" dirty="0" smtClean="0"/>
              <a:t>This slide is formatted for text only, no bullets to be used.</a:t>
            </a:r>
          </a:p>
          <a:p>
            <a:pPr lvl="0"/>
            <a:r>
              <a:rPr lang="en-US" dirty="0" smtClean="0"/>
              <a:t>Font style is Calibri, 28 pt.</a:t>
            </a:r>
          </a:p>
          <a:p>
            <a:pPr lvl="0"/>
            <a:r>
              <a:rPr lang="en-US" dirty="0" smtClean="0"/>
              <a:t>Font color is custom RGB:  R0  G59  B92 </a:t>
            </a:r>
          </a:p>
          <a:p>
            <a:pPr lvl="0"/>
            <a:r>
              <a:rPr lang="en-US" dirty="0" smtClean="0"/>
              <a:t>Paragraph spacing is 18 pt after each paragraph return.</a:t>
            </a:r>
          </a:p>
          <a:p>
            <a:pPr lvl="0"/>
            <a:r>
              <a:rPr lang="en-US" dirty="0" smtClean="0"/>
              <a:t>See slide 9 for bullet styles.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) Blue bar top, bullet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457200"/>
            <a:ext cx="65532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algn="l">
              <a:defRPr sz="4000" b="0" i="0" baseline="0">
                <a:solidFill>
                  <a:schemeClr val="bg1"/>
                </a:solidFill>
                <a:latin typeface="Cambria" pitchFamily="18" charset="0"/>
                <a:cs typeface="Cambria" pitchFamily="18" charset="0"/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2057401"/>
            <a:ext cx="6553200" cy="381000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347663" indent="-347663">
              <a:spcBef>
                <a:spcPts val="1800"/>
              </a:spcBef>
              <a:buClr>
                <a:srgbClr val="003B5C"/>
              </a:buClr>
              <a:buFont typeface="Arial" pitchFamily="34" charset="0"/>
              <a:buChar char="•"/>
              <a:defRPr sz="2800" baseline="0">
                <a:solidFill>
                  <a:srgbClr val="003B5C"/>
                </a:solidFill>
              </a:defRPr>
            </a:lvl1pPr>
          </a:lstStyle>
          <a:p>
            <a:pPr lvl="0"/>
            <a:r>
              <a:rPr lang="en-US" dirty="0" smtClean="0"/>
              <a:t>This slide is formatted for bullets.</a:t>
            </a:r>
          </a:p>
          <a:p>
            <a:pPr lvl="0"/>
            <a:r>
              <a:rPr lang="en-US" dirty="0" smtClean="0"/>
              <a:t>Font style is Calibri, 28 pt.</a:t>
            </a:r>
          </a:p>
          <a:p>
            <a:pPr lvl="0"/>
            <a:r>
              <a:rPr lang="en-US" dirty="0" smtClean="0"/>
              <a:t>Font color is custom RGB:  R0  G59  B92 </a:t>
            </a:r>
          </a:p>
          <a:p>
            <a:pPr lvl="0"/>
            <a:r>
              <a:rPr lang="en-US" dirty="0" smtClean="0"/>
              <a:t>Paragraph spacing is 18 pt after each paragraph return.</a:t>
            </a:r>
          </a:p>
          <a:p>
            <a:pPr lvl="0"/>
            <a:endParaRPr lang="en-US" dirty="0" smtClean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) Gray bar top, tex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457200"/>
            <a:ext cx="6553200" cy="6858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algn="l">
              <a:defRPr sz="4000" b="0" i="0" baseline="0">
                <a:solidFill>
                  <a:srgbClr val="003B5C"/>
                </a:solidFill>
                <a:latin typeface="Cambria" pitchFamily="18" charset="0"/>
                <a:cs typeface="Cambria" pitchFamily="18" charset="0"/>
              </a:defRPr>
            </a:lvl1pPr>
          </a:lstStyle>
          <a:p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2057400"/>
            <a:ext cx="6553200" cy="3962399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1800"/>
              </a:spcBef>
              <a:buNone/>
              <a:defRPr sz="2800" baseline="0">
                <a:solidFill>
                  <a:srgbClr val="003B5C"/>
                </a:solidFill>
              </a:defRPr>
            </a:lvl1pPr>
          </a:lstStyle>
          <a:p>
            <a:pPr lvl="0"/>
            <a:r>
              <a:rPr lang="en-US" dirty="0" smtClean="0"/>
              <a:t>This slide is formatted for text only, no bullets to be used.</a:t>
            </a:r>
          </a:p>
          <a:p>
            <a:pPr lvl="0"/>
            <a:r>
              <a:rPr lang="en-US" dirty="0" smtClean="0"/>
              <a:t>Font style is Calibri, 28 pt.</a:t>
            </a:r>
          </a:p>
          <a:p>
            <a:pPr lvl="0"/>
            <a:r>
              <a:rPr lang="en-US" dirty="0" smtClean="0"/>
              <a:t>Font color is custom RGB:  R0  G59  B92 </a:t>
            </a:r>
          </a:p>
          <a:p>
            <a:pPr lvl="0"/>
            <a:r>
              <a:rPr lang="en-US" dirty="0" smtClean="0"/>
              <a:t>Paragraph spacing is 18 pt after each paragraph return.</a:t>
            </a:r>
          </a:p>
          <a:p>
            <a:pPr lvl="0"/>
            <a:r>
              <a:rPr lang="en-US" dirty="0" smtClean="0"/>
              <a:t>See slide 11 for bullet styles.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92" r:id="rId2"/>
    <p:sldLayoutId id="2147483793" r:id="rId3"/>
    <p:sldLayoutId id="2147483789" r:id="rId4"/>
    <p:sldLayoutId id="2147483790" r:id="rId5"/>
    <p:sldLayoutId id="2147483791" r:id="rId6"/>
    <p:sldLayoutId id="2147483800" r:id="rId7"/>
    <p:sldLayoutId id="2147483801" r:id="rId8"/>
    <p:sldLayoutId id="2147483802" r:id="rId9"/>
    <p:sldLayoutId id="2147483803" r:id="rId10"/>
    <p:sldLayoutId id="2147483794" r:id="rId11"/>
    <p:sldLayoutId id="2147483809" r:id="rId12"/>
    <p:sldLayoutId id="2147483806" r:id="rId13"/>
    <p:sldLayoutId id="2147483804" r:id="rId14"/>
    <p:sldLayoutId id="2147483810" r:id="rId15"/>
    <p:sldLayoutId id="2147483805" r:id="rId16"/>
    <p:sldLayoutId id="2147483799" r:id="rId17"/>
    <p:sldLayoutId id="2147483798" r:id="rId18"/>
    <p:sldLayoutId id="2147483788" r:id="rId19"/>
    <p:sldLayoutId id="2147483807" r:id="rId20"/>
    <p:sldLayoutId id="2147483808" r:id="rId21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Calibri"/>
          <a:ea typeface="Calibri" pitchFamily="34" charset="0"/>
          <a:cs typeface="Calibri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egonmetro.gov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hyperlink" Target="http://www.furtherwithfood.com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avethefood.com/" TargetMode="External"/><Relationship Id="rId5" Type="http://schemas.openxmlformats.org/officeDocument/2006/relationships/hyperlink" Target="http://www.eatsmartwasteless.com/" TargetMode="External"/><Relationship Id="rId4" Type="http://schemas.openxmlformats.org/officeDocument/2006/relationships/hyperlink" Target="https://www.refed.com/downloads/Restaurant_Guide_Web.pdf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41144" y="-962576"/>
            <a:ext cx="7261712" cy="9186864"/>
          </a:xfrm>
          <a:prstGeom prst="rect">
            <a:avLst/>
          </a:prstGeom>
        </p:spPr>
      </p:pic>
      <p:pic>
        <p:nvPicPr>
          <p:cNvPr id="5" name="Picture 4" descr="Title-bottom bar blu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085907"/>
            <a:ext cx="9144000" cy="17720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638800"/>
            <a:ext cx="5943600" cy="685800"/>
          </a:xfrm>
        </p:spPr>
        <p:txBody>
          <a:bodyPr anchor="ctr">
            <a:normAutofit fontScale="90000"/>
          </a:bodyPr>
          <a:lstStyle/>
          <a:p>
            <a:r>
              <a:rPr lang="en-US" sz="3600" dirty="0" smtClean="0"/>
              <a:t>Living With Food In The 21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Century</a:t>
            </a:r>
            <a:br>
              <a:rPr lang="en-US" sz="3600" dirty="0" smtClean="0"/>
            </a:br>
            <a:r>
              <a:rPr lang="en-US" sz="2200" dirty="0" smtClean="0"/>
              <a:t>Food systems and preventing waste</a:t>
            </a:r>
            <a:br>
              <a:rPr lang="en-US" sz="2200" dirty="0" smtClean="0"/>
            </a:br>
            <a:r>
              <a:rPr lang="en-US" sz="2200" dirty="0" smtClean="0"/>
              <a:t>November 18, 2019</a:t>
            </a:r>
            <a:endParaRPr lang="en-US" sz="2200" dirty="0"/>
          </a:p>
        </p:txBody>
      </p:sp>
      <p:pic>
        <p:nvPicPr>
          <p:cNvPr id="6" name="Picture 5" descr="Metro logo vertical stamp - 302C Blu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1047" y="0"/>
            <a:ext cx="1116757" cy="167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7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else uses that land?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8216"/>
            <a:ext cx="4572000" cy="3051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731263"/>
            <a:ext cx="4572000" cy="304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53314"/>
            <a:ext cx="4865548" cy="20848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999" y="4753314"/>
            <a:ext cx="4572001" cy="208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cost is huge!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9"/>
          <a:stretch/>
        </p:blipFill>
        <p:spPr>
          <a:xfrm>
            <a:off x="609600" y="1828800"/>
            <a:ext cx="8077200" cy="47417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44059" y="6627168"/>
            <a:ext cx="11208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smtClean="0"/>
              <a:t>Image from </a:t>
            </a:r>
            <a:r>
              <a:rPr lang="en-US" sz="900" i="1" dirty="0" err="1" smtClean="0"/>
              <a:t>REfed</a:t>
            </a:r>
            <a:endParaRPr lang="en-US" sz="900" i="1" dirty="0"/>
          </a:p>
        </p:txBody>
      </p:sp>
    </p:spTree>
    <p:extLst>
      <p:ext uri="{BB962C8B-B14F-4D97-AF65-F5344CB8AC3E}">
        <p14:creationId xmlns:p14="http://schemas.microsoft.com/office/powerpoint/2010/main" val="315109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Climate disruption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31478"/>
          <a:stretch/>
        </p:blipFill>
        <p:spPr>
          <a:xfrm>
            <a:off x="-9324" y="1774479"/>
            <a:ext cx="7400724" cy="50493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43600" y="6512508"/>
            <a:ext cx="1627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Image from Victoria Agriculture:</a:t>
            </a:r>
          </a:p>
          <a:p>
            <a:r>
              <a:rPr lang="en-US" sz="800" dirty="0" smtClean="0"/>
              <a:t>www.agriculture.vic.gov.au</a:t>
            </a:r>
            <a:endParaRPr lang="en-US" sz="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63133" y="1831718"/>
            <a:ext cx="8986014" cy="2935267"/>
            <a:chOff x="163133" y="1831718"/>
            <a:chExt cx="8986014" cy="2935267"/>
          </a:xfrm>
        </p:grpSpPr>
        <p:sp>
          <p:nvSpPr>
            <p:cNvPr id="14" name="Rectangle 13"/>
            <p:cNvSpPr/>
            <p:nvPr/>
          </p:nvSpPr>
          <p:spPr>
            <a:xfrm>
              <a:off x="163133" y="1831718"/>
              <a:ext cx="7086600" cy="1143000"/>
            </a:xfrm>
            <a:prstGeom prst="rect">
              <a:avLst/>
            </a:prstGeom>
            <a:noFill/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084528" y="2209800"/>
              <a:ext cx="2064619" cy="2557185"/>
              <a:chOff x="7084528" y="2209800"/>
              <a:chExt cx="2064619" cy="2557185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 flipH="1">
                <a:off x="7261444" y="2212718"/>
                <a:ext cx="827451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7084528" y="3203462"/>
                <a:ext cx="206461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mbria" panose="02040503050406030204" pitchFamily="18" charset="0"/>
                  </a:rPr>
                  <a:t>Agricultural production causes 19-29% of greenhouse gas emissions! </a:t>
                </a:r>
                <a:endParaRPr lang="en-US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162800" y="3124200"/>
                <a:ext cx="1943034" cy="1642785"/>
              </a:xfrm>
              <a:prstGeom prst="rect">
                <a:avLst/>
              </a:prstGeom>
              <a:noFill/>
              <a:ln w="1905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 flipV="1">
                <a:off x="8078162" y="2209800"/>
                <a:ext cx="0" cy="90746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Drawdown: climate </a:t>
            </a:r>
            <a:r>
              <a:rPr lang="en-US" dirty="0"/>
              <a:t>s</a:t>
            </a:r>
            <a:r>
              <a:rPr lang="en-US" dirty="0" smtClean="0"/>
              <a:t>olutions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2309"/>
          <a:stretch/>
        </p:blipFill>
        <p:spPr>
          <a:xfrm>
            <a:off x="233362" y="1779639"/>
            <a:ext cx="8677275" cy="6448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/>
          <a:stretch/>
        </p:blipFill>
        <p:spPr>
          <a:xfrm>
            <a:off x="0" y="3890899"/>
            <a:ext cx="9144000" cy="3953003"/>
          </a:xfrm>
          <a:prstGeom prst="rect">
            <a:avLst/>
          </a:prstGeom>
        </p:spPr>
      </p:pic>
      <p:sp>
        <p:nvSpPr>
          <p:cNvPr id="10" name="5-Point Star 9"/>
          <p:cNvSpPr/>
          <p:nvPr/>
        </p:nvSpPr>
        <p:spPr>
          <a:xfrm>
            <a:off x="233362" y="2676396"/>
            <a:ext cx="457200" cy="457200"/>
          </a:xfrm>
          <a:prstGeom prst="star5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2057400" y="2921439"/>
            <a:ext cx="457200" cy="457200"/>
          </a:xfrm>
          <a:prstGeom prst="star5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6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432" y="533400"/>
            <a:ext cx="9171432" cy="589998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2197608" y="2667000"/>
            <a:ext cx="5257800" cy="2209800"/>
          </a:xfrm>
          <a:prstGeom prst="line">
            <a:avLst/>
          </a:prstGeom>
          <a:ln w="57150">
            <a:solidFill>
              <a:srgbClr val="C2E4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1719072" y="2482011"/>
            <a:ext cx="5748528" cy="2753985"/>
            <a:chOff x="1719072" y="2482011"/>
            <a:chExt cx="5748528" cy="2753985"/>
          </a:xfrm>
        </p:grpSpPr>
        <p:cxnSp>
          <p:nvCxnSpPr>
            <p:cNvPr id="10" name="Straight Connector 9"/>
            <p:cNvCxnSpPr/>
            <p:nvPr/>
          </p:nvCxnSpPr>
          <p:spPr>
            <a:xfrm flipH="1" flipV="1">
              <a:off x="3124200" y="2482012"/>
              <a:ext cx="3429000" cy="2753984"/>
            </a:xfrm>
            <a:prstGeom prst="line">
              <a:avLst/>
            </a:prstGeom>
            <a:ln w="57150">
              <a:solidFill>
                <a:srgbClr val="C2E4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4940808" y="2590800"/>
              <a:ext cx="2145792" cy="1181100"/>
            </a:xfrm>
            <a:prstGeom prst="line">
              <a:avLst/>
            </a:prstGeom>
            <a:ln w="57150">
              <a:solidFill>
                <a:srgbClr val="C2E4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1719072" y="2667000"/>
              <a:ext cx="4300728" cy="2568996"/>
            </a:xfrm>
            <a:prstGeom prst="line">
              <a:avLst/>
            </a:prstGeom>
            <a:ln w="57150">
              <a:solidFill>
                <a:srgbClr val="C2E4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1719072" y="2498306"/>
              <a:ext cx="5748528" cy="2378494"/>
            </a:xfrm>
            <a:prstGeom prst="line">
              <a:avLst/>
            </a:prstGeom>
            <a:ln w="57150">
              <a:solidFill>
                <a:srgbClr val="C2E4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2057400" y="2482011"/>
              <a:ext cx="914400" cy="2242389"/>
            </a:xfrm>
            <a:prstGeom prst="line">
              <a:avLst/>
            </a:prstGeom>
            <a:ln w="57150">
              <a:solidFill>
                <a:srgbClr val="C2E4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1981200" y="3687553"/>
              <a:ext cx="2743200" cy="1515851"/>
            </a:xfrm>
            <a:prstGeom prst="line">
              <a:avLst/>
            </a:prstGeom>
            <a:ln w="57150">
              <a:solidFill>
                <a:srgbClr val="C2E4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575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432" y="533400"/>
            <a:ext cx="9171432" cy="589998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9144" y="396240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Which items could you replace to make the system more sustainable?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508"/>
          <a:stretch/>
        </p:blipFill>
        <p:spPr>
          <a:xfrm>
            <a:off x="1828800" y="1185827"/>
            <a:ext cx="209550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" y="475488"/>
            <a:ext cx="9088791" cy="586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7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The world of a banana</a:t>
            </a:r>
            <a:endParaRPr lang="en-US" dirty="0"/>
          </a:p>
        </p:txBody>
      </p:sp>
      <p:pic>
        <p:nvPicPr>
          <p:cNvPr id="51202" name="Picture 2" descr="C:\Users\jmayer\AppData\Local\Microsoft\Windows\Temporary Internet Files\Content.IE5\79PEP10U\banana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905000"/>
            <a:ext cx="6400800" cy="4693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965" y="1841279"/>
            <a:ext cx="1709847" cy="2284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480" y="1817808"/>
            <a:ext cx="1682920" cy="2331697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6708826" y="2868188"/>
            <a:ext cx="585721" cy="3380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of a banana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6286" y="4522422"/>
            <a:ext cx="1672450" cy="2290634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5143718" y="4531018"/>
            <a:ext cx="1998870" cy="2273442"/>
            <a:chOff x="5143718" y="4531018"/>
            <a:chExt cx="1998870" cy="227344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43718" y="4531018"/>
              <a:ext cx="1651236" cy="2273442"/>
            </a:xfrm>
            <a:prstGeom prst="rect">
              <a:avLst/>
            </a:prstGeom>
          </p:spPr>
        </p:pic>
        <p:sp>
          <p:nvSpPr>
            <p:cNvPr id="23" name="Right Arrow 22"/>
            <p:cNvSpPr/>
            <p:nvPr/>
          </p:nvSpPr>
          <p:spPr>
            <a:xfrm>
              <a:off x="6520875" y="5599447"/>
              <a:ext cx="621713" cy="3380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341513" y="4531018"/>
            <a:ext cx="2023686" cy="2270036"/>
            <a:chOff x="3341513" y="4531018"/>
            <a:chExt cx="2023686" cy="227003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1513" y="4531018"/>
              <a:ext cx="1634995" cy="2270036"/>
            </a:xfrm>
            <a:prstGeom prst="rect">
              <a:avLst/>
            </a:prstGeom>
          </p:spPr>
        </p:pic>
        <p:sp>
          <p:nvSpPr>
            <p:cNvPr id="22" name="Right Arrow 21"/>
            <p:cNvSpPr/>
            <p:nvPr/>
          </p:nvSpPr>
          <p:spPr>
            <a:xfrm>
              <a:off x="4743486" y="5556431"/>
              <a:ext cx="621713" cy="3380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507418" y="4521062"/>
            <a:ext cx="2014863" cy="2279992"/>
            <a:chOff x="1507418" y="4521062"/>
            <a:chExt cx="2014863" cy="227999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07418" y="4521062"/>
              <a:ext cx="1664298" cy="2279992"/>
            </a:xfrm>
            <a:prstGeom prst="rect">
              <a:avLst/>
            </a:prstGeom>
          </p:spPr>
        </p:pic>
        <p:sp>
          <p:nvSpPr>
            <p:cNvPr id="21" name="Right Arrow 20"/>
            <p:cNvSpPr/>
            <p:nvPr/>
          </p:nvSpPr>
          <p:spPr>
            <a:xfrm>
              <a:off x="2900568" y="5569439"/>
              <a:ext cx="621713" cy="3380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545169" y="1817905"/>
            <a:ext cx="1987225" cy="2266950"/>
            <a:chOff x="3545169" y="1817905"/>
            <a:chExt cx="1987225" cy="226695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45169" y="1817905"/>
              <a:ext cx="1644371" cy="2266950"/>
            </a:xfrm>
            <a:prstGeom prst="rect">
              <a:avLst/>
            </a:prstGeom>
          </p:spPr>
        </p:pic>
        <p:sp>
          <p:nvSpPr>
            <p:cNvPr id="15" name="Right Arrow 14"/>
            <p:cNvSpPr/>
            <p:nvPr/>
          </p:nvSpPr>
          <p:spPr>
            <a:xfrm>
              <a:off x="4934273" y="2863167"/>
              <a:ext cx="598121" cy="32212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ight Arrow 16"/>
          <p:cNvSpPr/>
          <p:nvPr/>
        </p:nvSpPr>
        <p:spPr>
          <a:xfrm rot="10287635">
            <a:off x="2887062" y="4056272"/>
            <a:ext cx="4692542" cy="3380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1847918" y="1817904"/>
            <a:ext cx="1902276" cy="2241238"/>
            <a:chOff x="1847918" y="1817904"/>
            <a:chExt cx="1902276" cy="224123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47918" y="1817904"/>
              <a:ext cx="1631281" cy="2241238"/>
            </a:xfrm>
            <a:prstGeom prst="rect">
              <a:avLst/>
            </a:prstGeom>
          </p:spPr>
        </p:pic>
        <p:sp>
          <p:nvSpPr>
            <p:cNvPr id="14" name="Right Arrow 13"/>
            <p:cNvSpPr/>
            <p:nvPr/>
          </p:nvSpPr>
          <p:spPr>
            <a:xfrm>
              <a:off x="3128481" y="2847209"/>
              <a:ext cx="621713" cy="3380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4618" y="1817904"/>
            <a:ext cx="2001483" cy="2266950"/>
            <a:chOff x="64618" y="1817904"/>
            <a:chExt cx="2001483" cy="22669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618" y="1817904"/>
              <a:ext cx="1658628" cy="2266950"/>
            </a:xfrm>
            <a:prstGeom prst="rect">
              <a:avLst/>
            </a:prstGeom>
          </p:spPr>
        </p:pic>
        <p:sp>
          <p:nvSpPr>
            <p:cNvPr id="13" name="Right Arrow 12"/>
            <p:cNvSpPr/>
            <p:nvPr/>
          </p:nvSpPr>
          <p:spPr>
            <a:xfrm>
              <a:off x="1380301" y="2847209"/>
              <a:ext cx="685800" cy="33807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357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of a banana</a:t>
            </a:r>
            <a:endParaRPr lang="en-US" dirty="0"/>
          </a:p>
        </p:txBody>
      </p:sp>
      <p:pic>
        <p:nvPicPr>
          <p:cNvPr id="27" name="Picture 2" descr="C:\Users\jmayer\AppData\Local\Microsoft\Windows\Temporary Internet Files\Content.IE5\79PEP10U\banana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4419600"/>
            <a:ext cx="3200400" cy="234696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39640" y="2286000"/>
            <a:ext cx="87869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In the banana production chain: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How were resources being used?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What other impacts (environmental and human) did you see?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How could these impacts be minimized?</a:t>
            </a:r>
          </a:p>
        </p:txBody>
      </p:sp>
    </p:spTree>
    <p:extLst>
      <p:ext uri="{BB962C8B-B14F-4D97-AF65-F5344CB8AC3E}">
        <p14:creationId xmlns:p14="http://schemas.microsoft.com/office/powerpoint/2010/main" val="314592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are we?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914400" y="4648200"/>
            <a:ext cx="7543800" cy="1828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b="1" dirty="0" smtClean="0">
                <a:latin typeface="Cambria" panose="02040503050406030204" pitchFamily="18" charset="0"/>
                <a:cs typeface="Times New Roman" pitchFamily="18" charset="0"/>
              </a:rPr>
              <a:t>Lake Thelen</a:t>
            </a:r>
            <a:r>
              <a:rPr lang="en-US" sz="2000" dirty="0" smtClean="0">
                <a:latin typeface="Cambria" panose="02040503050406030204" pitchFamily="18" charset="0"/>
                <a:cs typeface="Times New Roman" pitchFamily="18" charset="0"/>
              </a:rPr>
              <a:t>, Youth Education Specialist (Secondary Programs)</a:t>
            </a:r>
          </a:p>
          <a:p>
            <a:pPr>
              <a:spcBef>
                <a:spcPts val="0"/>
              </a:spcBef>
            </a:pPr>
            <a:endParaRPr lang="en-US" sz="2000" dirty="0" smtClean="0">
              <a:latin typeface="Cambria" panose="020405030504060302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 smtClean="0">
                <a:latin typeface="Cambria" panose="02040503050406030204" pitchFamily="18" charset="0"/>
                <a:cs typeface="Times New Roman" pitchFamily="18" charset="0"/>
              </a:rPr>
              <a:t>Jon Mayer</a:t>
            </a:r>
            <a:r>
              <a:rPr lang="en-US" sz="2000" dirty="0" smtClean="0">
                <a:latin typeface="Cambria" panose="02040503050406030204" pitchFamily="18" charset="0"/>
                <a:cs typeface="Times New Roman" pitchFamily="18" charset="0"/>
              </a:rPr>
              <a:t>, Education Programs Manager</a:t>
            </a:r>
          </a:p>
          <a:p>
            <a:pPr>
              <a:spcBef>
                <a:spcPts val="0"/>
              </a:spcBef>
            </a:pPr>
            <a:endParaRPr lang="en-US" sz="2400" dirty="0" smtClean="0"/>
          </a:p>
          <a:p>
            <a:pPr>
              <a:spcBef>
                <a:spcPts val="0"/>
              </a:spcBef>
            </a:pP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t="22222" b="29333"/>
          <a:stretch>
            <a:fillRect/>
          </a:stretch>
        </p:blipFill>
        <p:spPr bwMode="auto">
          <a:xfrm>
            <a:off x="0" y="1752600"/>
            <a:ext cx="9144000" cy="2491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26224" y="5906202"/>
            <a:ext cx="3091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mbria" panose="02040503050406030204" pitchFamily="18" charset="0"/>
              </a:rPr>
              <a:t>Thank you for having us!</a:t>
            </a:r>
            <a:endParaRPr lang="en-US" sz="2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33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" y="563880"/>
            <a:ext cx="9088791" cy="5861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4227" y="533400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On the tour … which of these might you see?</a:t>
            </a:r>
          </a:p>
        </p:txBody>
      </p:sp>
    </p:spTree>
    <p:extLst>
      <p:ext uri="{BB962C8B-B14F-4D97-AF65-F5344CB8AC3E}">
        <p14:creationId xmlns:p14="http://schemas.microsoft.com/office/powerpoint/2010/main" val="289906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year: Plan, Shop, Chop!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853934"/>
            <a:ext cx="2936781" cy="22128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980" y="1822580"/>
            <a:ext cx="2863215" cy="2150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6375" y="4191000"/>
            <a:ext cx="3098905" cy="23399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4343400"/>
            <a:ext cx="3023285" cy="228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0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Reserve the education kit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37" y="1870591"/>
            <a:ext cx="8162925" cy="4029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42577" y="5443127"/>
            <a:ext cx="220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…plus other lessons!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6400" y="6094583"/>
            <a:ext cx="1051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Search “curriculum resources” at </a:t>
            </a:r>
            <a:r>
              <a:rPr lang="en-US" dirty="0" smtClean="0">
                <a:latin typeface="Cambria" panose="02040503050406030204" pitchFamily="18" charset="0"/>
                <a:hlinkClick r:id="rId3"/>
              </a:rPr>
              <a:t>www.oregonmetro.gov</a:t>
            </a:r>
            <a:r>
              <a:rPr lang="en-US" dirty="0" smtClean="0">
                <a:latin typeface="Cambria" panose="02040503050406030204" pitchFamily="18" charset="0"/>
              </a:rPr>
              <a:t> 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89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media.istockphoto.com/photos/begging-for-donuts-picture-id155126749?k=6&amp;m=155126749&amp;s=612x612&amp;w=0&amp;h=7JUTz5kVP9pMqksc-n8FWdA9A1GDEW5pZG5pULNAWaM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657600"/>
            <a:ext cx="4343400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3568" y="1905000"/>
            <a:ext cx="87630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What we brought today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World Wildlife Fund “Food Waste Warriors” 3-part lesson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Rethinking’s Schools “Food, Farming, and Justice” Via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Campesina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role play</a:t>
            </a:r>
          </a:p>
          <a:p>
            <a:pPr marL="742950" lvl="1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Includes an excellent list of facts on food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Food First “Hunger Myths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”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40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media.istockphoto.com/photos/begging-for-donuts-picture-id155126749?k=6&amp;m=155126749&amp;s=612x612&amp;w=0&amp;h=7JUTz5kVP9pMqksc-n8FWdA9A1GDEW5pZG5pULNAWaM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657600"/>
            <a:ext cx="4343400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1905000"/>
            <a:ext cx="8763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Additional information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ReFED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Restaurant Sustainability guide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hlinkClick r:id="rId4"/>
              </a:rPr>
              <a:t>https://www.refed.com/downloads/Restaurant_Guide_Web.pdf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Eat Smart, Waste Less challenge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hlinkClick r:id="rId5"/>
              </a:rPr>
              <a:t>www.eatsmartwasteless.com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Save The Food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hlinkClick r:id="rId6"/>
              </a:rPr>
              <a:t>www.savethefood.com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Further With Food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hlinkClick r:id="rId7"/>
              </a:rPr>
              <a:t>www.furtherwithfood.com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90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…And what is Metro?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356" y="1750643"/>
            <a:ext cx="7752441" cy="51677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040B6A2-8DB8-744A-A5E4-FE98F0FA6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50643"/>
            <a:ext cx="9187118" cy="51677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452" r="-1"/>
          <a:stretch/>
        </p:blipFill>
        <p:spPr>
          <a:xfrm>
            <a:off x="7315200" y="1750643"/>
            <a:ext cx="7151398" cy="516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year: Plan, shop, chop!</a:t>
            </a:r>
            <a:endParaRPr lang="en-US" dirty="0"/>
          </a:p>
        </p:txBody>
      </p:sp>
      <p:pic>
        <p:nvPicPr>
          <p:cNvPr id="66570" name="Picture 10" descr="C:\Users\jmayer\AppData\Local\Microsoft\Windows\Temporary Internet Files\Content.IE5\MGOUAHZZ\cooking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52600"/>
            <a:ext cx="9144000" cy="52251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media.istockphoto.com/photos/couch-potatoes-picture-id182187782?k=6&amp;m=182187782&amp;s=612x612&amp;w=0&amp;h=ac-uxk4yzLyvSuUM7_jsUVB_iYKkY5RlGR7HcqcLcxo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8" t="5821" r="13595" b="1051"/>
          <a:stretch/>
        </p:blipFill>
        <p:spPr bwMode="auto">
          <a:xfrm>
            <a:off x="6193536" y="4386071"/>
            <a:ext cx="2895600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 we will … 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685800" y="2209800"/>
            <a:ext cx="7315200" cy="2971800"/>
          </a:xfrm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mbria" panose="02040503050406030204" pitchFamily="18" charset="0"/>
                <a:cs typeface="Times New Roman" pitchFamily="18" charset="0"/>
              </a:rPr>
              <a:t>Understand why preventing food waste matters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mbria" panose="02040503050406030204" pitchFamily="18" charset="0"/>
                <a:cs typeface="Times New Roman" pitchFamily="18" charset="0"/>
              </a:rPr>
              <a:t>Simulate two extension activities you can use with students</a:t>
            </a:r>
          </a:p>
          <a:p>
            <a:pPr marL="108585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  <a:cs typeface="Times New Roman" pitchFamily="18" charset="0"/>
              </a:rPr>
              <a:t>Food systems concept map</a:t>
            </a:r>
          </a:p>
          <a:p>
            <a:pPr marL="108585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  <a:cs typeface="Times New Roman" pitchFamily="18" charset="0"/>
              </a:rPr>
              <a:t>Banana </a:t>
            </a:r>
            <a:r>
              <a:rPr lang="en-US" sz="2400" dirty="0" smtClean="0">
                <a:latin typeface="Cambria" panose="02040503050406030204" pitchFamily="18" charset="0"/>
                <a:cs typeface="Times New Roman" pitchFamily="18" charset="0"/>
              </a:rPr>
              <a:t>production </a:t>
            </a:r>
            <a:r>
              <a:rPr lang="en-US" sz="2400" dirty="0">
                <a:latin typeface="Cambria" panose="02040503050406030204" pitchFamily="18" charset="0"/>
                <a:cs typeface="Times New Roman" pitchFamily="18" charset="0"/>
              </a:rPr>
              <a:t>chain </a:t>
            </a:r>
            <a:r>
              <a:rPr lang="en-US" sz="2400" dirty="0" smtClean="0">
                <a:latin typeface="Cambria" panose="02040503050406030204" pitchFamily="18" charset="0"/>
                <a:cs typeface="Times New Roman" pitchFamily="18" charset="0"/>
              </a:rPr>
              <a:t>activity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mbria" panose="02040503050406030204" pitchFamily="18" charset="0"/>
                <a:cs typeface="Times New Roman" pitchFamily="18" charset="0"/>
              </a:rPr>
              <a:t>Share additional food waste prevention curriculum resources</a:t>
            </a:r>
          </a:p>
        </p:txBody>
      </p:sp>
    </p:spTree>
    <p:extLst>
      <p:ext uri="{BB962C8B-B14F-4D97-AF65-F5344CB8AC3E}">
        <p14:creationId xmlns:p14="http://schemas.microsoft.com/office/powerpoint/2010/main" val="110768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9"/>
          </p:nvPr>
        </p:nvSpPr>
        <p:spPr/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0"/>
            <a:ext cx="9676356" cy="69089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04800" y="3048000"/>
            <a:ext cx="9676356" cy="584775"/>
          </a:xfrm>
          <a:prstGeom prst="rect">
            <a:avLst/>
          </a:prstGeom>
          <a:solidFill>
            <a:schemeClr val="tx2">
              <a:lumMod val="60000"/>
              <a:lumOff val="40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   Why do we care about food waste?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53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6934200" cy="685800"/>
          </a:xfrm>
        </p:spPr>
        <p:txBody>
          <a:bodyPr/>
          <a:lstStyle/>
          <a:p>
            <a:r>
              <a:rPr lang="en-US" dirty="0" smtClean="0"/>
              <a:t>Restaurants play a role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15269"/>
            <a:ext cx="7467600" cy="502514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590800" y="1981200"/>
            <a:ext cx="2133600" cy="2186353"/>
          </a:xfrm>
          <a:prstGeom prst="ellipse">
            <a:avLst/>
          </a:prstGeom>
          <a:noFill/>
          <a:ln w="38100">
            <a:solidFill>
              <a:srgbClr val="C2E4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8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7391400" cy="685800"/>
          </a:xfrm>
        </p:spPr>
        <p:txBody>
          <a:bodyPr/>
          <a:lstStyle/>
          <a:p>
            <a:r>
              <a:rPr lang="en-US" dirty="0" smtClean="0"/>
              <a:t>What does food waste represent?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5"/>
          <a:stretch/>
        </p:blipFill>
        <p:spPr>
          <a:xfrm>
            <a:off x="0" y="2003569"/>
            <a:ext cx="9144000" cy="39176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91458" y="6550970"/>
            <a:ext cx="2281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smtClean="0"/>
              <a:t>Image from the James Beard Foundation</a:t>
            </a:r>
            <a:endParaRPr lang="en-US" sz="900" i="1" dirty="0"/>
          </a:p>
        </p:txBody>
      </p:sp>
    </p:spTree>
    <p:extLst>
      <p:ext uri="{BB962C8B-B14F-4D97-AF65-F5344CB8AC3E}">
        <p14:creationId xmlns:p14="http://schemas.microsoft.com/office/powerpoint/2010/main" val="399022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 resource </a:t>
            </a:r>
            <a:r>
              <a:rPr lang="en-US" dirty="0"/>
              <a:t>u</a:t>
            </a:r>
            <a:r>
              <a:rPr lang="en-US" dirty="0" smtClean="0"/>
              <a:t>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473" y="1763526"/>
            <a:ext cx="3113591" cy="48354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75" y="1763526"/>
            <a:ext cx="3097007" cy="4835452"/>
          </a:xfrm>
          <a:prstGeom prst="rect">
            <a:avLst/>
          </a:prstGeom>
        </p:spPr>
      </p:pic>
      <p:sp>
        <p:nvSpPr>
          <p:cNvPr id="13" name="Picture Placeholder 12"/>
          <p:cNvSpPr>
            <a:spLocks noGrp="1"/>
          </p:cNvSpPr>
          <p:nvPr>
            <p:ph type="pic" sz="quarter" idx="19"/>
          </p:nvPr>
        </p:nvSpPr>
        <p:spPr/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1752600"/>
            <a:ext cx="3142962" cy="485730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47196" y="2732274"/>
            <a:ext cx="769332" cy="3866704"/>
          </a:xfrm>
          <a:prstGeom prst="rect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323060" y="2732274"/>
            <a:ext cx="769332" cy="3866704"/>
          </a:xfrm>
          <a:prstGeom prst="rect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259996" y="2732274"/>
            <a:ext cx="769332" cy="3866704"/>
          </a:xfrm>
          <a:prstGeom prst="rect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1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pass_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fc355e04e25945cc8ab89c123ad704cf xmlns="c3f7562b-7648-45b2-a016-d2a51a3cec71">
      <Terms xmlns="http://schemas.microsoft.com/office/infopath/2007/PartnerControls"/>
    </fc355e04e25945cc8ab89c123ad704c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_Document" ma:contentTypeID="0x0101006FF79D06ED53544480EC334040B1B493002A7E05E0D20421478F7B450765730F9B" ma:contentTypeVersion="21" ma:contentTypeDescription="" ma:contentTypeScope="" ma:versionID="8a516441b4f035c6159c033ff86aaf73">
  <xsd:schema xmlns:xsd="http://www.w3.org/2001/XMLSchema" xmlns:xs="http://www.w3.org/2001/XMLSchema" xmlns:p="http://schemas.microsoft.com/office/2006/metadata/properties" xmlns:ns2="c3f7562b-7648-45b2-a016-d2a51a3cec71" xmlns:ns3="http://schemas.microsoft.com/sharepoint/v4" targetNamespace="http://schemas.microsoft.com/office/2006/metadata/properties" ma:root="true" ma:fieldsID="4e0b6ff6a7bde0352050284670189e41" ns2:_="" ns3:_="">
    <xsd:import namespace="c3f7562b-7648-45b2-a016-d2a51a3cec71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fc355e04e25945cc8ab89c123ad704cf" minOccurs="0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f7562b-7648-45b2-a016-d2a51a3cec71" elementFormDefault="qualified">
    <xsd:import namespace="http://schemas.microsoft.com/office/2006/documentManagement/types"/>
    <xsd:import namespace="http://schemas.microsoft.com/office/infopath/2007/PartnerControls"/>
    <xsd:element name="fc355e04e25945cc8ab89c123ad704cf" ma:index="8" nillable="true" ma:taxonomy="true" ma:internalName="fc355e04e25945cc8ab89c123ad704cf" ma:taxonomyFieldName="MetroNet_x0020_Keywords" ma:displayName="MetroNet Keywords" ma:default="" ma:fieldId="{fc355e04-e259-45cc-8ab8-9c123ad704cf}" ma:taxonomyMulti="true" ma:sspId="04a8b7e0-a0dd-4eb2-89ca-9a4b8f404ec7" ma:termSetId="7126f60c-e924-4463-b913-77377d0d536b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0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0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D84CB8-8B74-436B-BA3A-97DE0BA29200}">
  <ds:schemaRefs>
    <ds:schemaRef ds:uri="http://purl.org/dc/elements/1.1/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microsoft.com/sharepoint/v4"/>
    <ds:schemaRef ds:uri="http://schemas.openxmlformats.org/package/2006/metadata/core-properties"/>
    <ds:schemaRef ds:uri="c3f7562b-7648-45b2-a016-d2a51a3cec71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53C2E62-316B-4E41-879F-0450DA1668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f7562b-7648-45b2-a016-d2a51a3cec71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B2B8DCA-DFB7-4232-A153-2EDE6EDC6F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3523</TotalTime>
  <Words>432</Words>
  <Application>Microsoft Office PowerPoint</Application>
  <PresentationFormat>On-screen Show (4:3)</PresentationFormat>
  <Paragraphs>87</Paragraphs>
  <Slides>25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Cambria</vt:lpstr>
      <vt:lpstr>Courier New</vt:lpstr>
      <vt:lpstr>Times New Roman</vt:lpstr>
      <vt:lpstr>Compass_blue</vt:lpstr>
      <vt:lpstr>Living With Food In The 21st Century Food systems and preventing waste November 18, 2019</vt:lpstr>
      <vt:lpstr>Who are we?</vt:lpstr>
      <vt:lpstr>…And what is Metro?</vt:lpstr>
      <vt:lpstr>Last year: Plan, shop, chop!</vt:lpstr>
      <vt:lpstr>Today we will … </vt:lpstr>
      <vt:lpstr>PowerPoint Presentation</vt:lpstr>
      <vt:lpstr>Restaurants play a role</vt:lpstr>
      <vt:lpstr>What does food waste represent?</vt:lpstr>
      <vt:lpstr>Natural resource use</vt:lpstr>
      <vt:lpstr>Who else uses that land?</vt:lpstr>
      <vt:lpstr>The cost is huge!</vt:lpstr>
      <vt:lpstr>Climate disruption</vt:lpstr>
      <vt:lpstr>Drawdown: climate solutions</vt:lpstr>
      <vt:lpstr>PowerPoint Presentation</vt:lpstr>
      <vt:lpstr>PowerPoint Presentation</vt:lpstr>
      <vt:lpstr>PowerPoint Presentation</vt:lpstr>
      <vt:lpstr>The world of a banana</vt:lpstr>
      <vt:lpstr>The world of a banana</vt:lpstr>
      <vt:lpstr>The world of a banana</vt:lpstr>
      <vt:lpstr>PowerPoint Presentation</vt:lpstr>
      <vt:lpstr>Last year: Plan, Shop, Chop!</vt:lpstr>
      <vt:lpstr>Reserve the education kit</vt:lpstr>
      <vt:lpstr>Resources</vt:lpstr>
      <vt:lpstr>Resources</vt:lpstr>
      <vt:lpstr>PowerPoint Presentation</vt:lpstr>
    </vt:vector>
  </TitlesOfParts>
  <Company>Metro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schnacky</dc:creator>
  <cp:lastModifiedBy>Lake Thelen</cp:lastModifiedBy>
  <cp:revision>269</cp:revision>
  <dcterms:created xsi:type="dcterms:W3CDTF">2010-10-28T21:57:37Z</dcterms:created>
  <dcterms:modified xsi:type="dcterms:W3CDTF">2019-11-18T15:10:33Z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0x0101006FF79D06ED53544480EC334040B1B493002A7E05E0D20421478F7B450765730F9B</vt:lpwstr>
  </property>
</Properties>
</file>